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4"/>
  </p:sldMasterIdLst>
  <p:sldIdLst>
    <p:sldId id="256" r:id="rId5"/>
    <p:sldId id="258" r:id="rId6"/>
    <p:sldId id="264" r:id="rId7"/>
    <p:sldId id="259" r:id="rId8"/>
    <p:sldId id="260" r:id="rId9"/>
    <p:sldId id="267" r:id="rId10"/>
    <p:sldId id="263" r:id="rId11"/>
    <p:sldId id="268" r:id="rId12"/>
    <p:sldId id="261" r:id="rId13"/>
    <p:sldId id="269" r:id="rId14"/>
    <p:sldId id="262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83F44F-01A2-447F-AEED-3E3C0D65FA1D}" v="4" dt="2022-03-16T20:43:54.886"/>
    <p1510:client id="{791063FE-44C8-4985-95E4-53A697C29125}" v="23" dt="2022-03-20T21:13:21.664"/>
    <p1510:client id="{BE7B57B4-BAE4-442D-A45B-7788622C97DD}" v="42" dt="2022-03-28T13:35:48.143"/>
    <p1510:client id="{C167BA83-CE34-47A8-B40F-BA011BF8D029}" v="71" dt="2022-03-17T13:42:50.3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2" autoAdjust="0"/>
    <p:restoredTop sz="95221"/>
  </p:normalViewPr>
  <p:slideViewPr>
    <p:cSldViewPr snapToGrid="0" snapToObjects="1">
      <p:cViewPr varScale="1">
        <p:scale>
          <a:sx n="122" d="100"/>
          <a:sy n="122" d="100"/>
        </p:scale>
        <p:origin x="6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lando Pettinari" userId="S::r.pettinari@coasscitsaar.de::cddb61ee-78e5-48ad-b34e-6dd0793f7b64" providerId="AD" clId="Web-{BE7B57B4-BAE4-442D-A45B-7788622C97DD}"/>
    <pc:docChg chg="modSld">
      <pc:chgData name="Rolando Pettinari" userId="S::r.pettinari@coasscitsaar.de::cddb61ee-78e5-48ad-b34e-6dd0793f7b64" providerId="AD" clId="Web-{BE7B57B4-BAE4-442D-A45B-7788622C97DD}" dt="2022-03-28T13:35:48.143" v="23" actId="20577"/>
      <pc:docMkLst>
        <pc:docMk/>
      </pc:docMkLst>
      <pc:sldChg chg="modSp">
        <pc:chgData name="Rolando Pettinari" userId="S::r.pettinari@coasscitsaar.de::cddb61ee-78e5-48ad-b34e-6dd0793f7b64" providerId="AD" clId="Web-{BE7B57B4-BAE4-442D-A45B-7788622C97DD}" dt="2022-03-28T13:35:48.143" v="23" actId="20577"/>
        <pc:sldMkLst>
          <pc:docMk/>
          <pc:sldMk cId="1061073155" sldId="266"/>
        </pc:sldMkLst>
        <pc:spChg chg="mod">
          <ac:chgData name="Rolando Pettinari" userId="S::r.pettinari@coasscitsaar.de::cddb61ee-78e5-48ad-b34e-6dd0793f7b64" providerId="AD" clId="Web-{BE7B57B4-BAE4-442D-A45B-7788622C97DD}" dt="2022-03-28T13:35:48.143" v="23" actId="20577"/>
          <ac:spMkLst>
            <pc:docMk/>
            <pc:sldMk cId="1061073155" sldId="266"/>
            <ac:spMk id="4" creationId="{B9BD8B16-7A4E-6545-B766-6D1B7F8A347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B53877-85D2-4CB1-A7BE-5D526723A03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F9EC1A9-91CD-4725-8C06-615389B37D3B}">
      <dgm:prSet/>
      <dgm:spPr/>
      <dgm:t>
        <a:bodyPr/>
        <a:lstStyle/>
        <a:p>
          <a:r>
            <a:rPr lang="de-DE" dirty="0"/>
            <a:t>Inhalt</a:t>
          </a:r>
          <a:endParaRPr lang="en-US" dirty="0"/>
        </a:p>
      </dgm:t>
    </dgm:pt>
    <dgm:pt modelId="{D2668711-2BF8-4D98-9943-67F6E851BC01}" type="parTrans" cxnId="{CC14F1E3-59F5-46C5-8472-9CEE56CD6F9E}">
      <dgm:prSet/>
      <dgm:spPr/>
      <dgm:t>
        <a:bodyPr/>
        <a:lstStyle/>
        <a:p>
          <a:endParaRPr lang="en-US"/>
        </a:p>
      </dgm:t>
    </dgm:pt>
    <dgm:pt modelId="{0D138041-C43C-427D-A8F0-8FF656E09B79}" type="sibTrans" cxnId="{CC14F1E3-59F5-46C5-8472-9CEE56CD6F9E}">
      <dgm:prSet/>
      <dgm:spPr/>
      <dgm:t>
        <a:bodyPr/>
        <a:lstStyle/>
        <a:p>
          <a:endParaRPr lang="en-US"/>
        </a:p>
      </dgm:t>
    </dgm:pt>
    <dgm:pt modelId="{74BC134A-B574-4EE7-8C46-5AD24189745F}">
      <dgm:prSet/>
      <dgm:spPr/>
      <dgm:t>
        <a:bodyPr/>
        <a:lstStyle/>
        <a:p>
          <a:r>
            <a:rPr lang="de-DE" dirty="0"/>
            <a:t>Beschreibung des Projektes</a:t>
          </a:r>
          <a:endParaRPr lang="en-US" dirty="0"/>
        </a:p>
      </dgm:t>
    </dgm:pt>
    <dgm:pt modelId="{E1BB0460-6D94-4016-BFD9-06270071442A}" type="parTrans" cxnId="{C4ED61EA-5F54-499A-B96D-DB409AFB1C9E}">
      <dgm:prSet/>
      <dgm:spPr/>
      <dgm:t>
        <a:bodyPr/>
        <a:lstStyle/>
        <a:p>
          <a:endParaRPr lang="en-US"/>
        </a:p>
      </dgm:t>
    </dgm:pt>
    <dgm:pt modelId="{B81C3CD2-ABFE-4FA7-BFB9-970AAB19A38D}" type="sibTrans" cxnId="{C4ED61EA-5F54-499A-B96D-DB409AFB1C9E}">
      <dgm:prSet/>
      <dgm:spPr/>
      <dgm:t>
        <a:bodyPr/>
        <a:lstStyle/>
        <a:p>
          <a:endParaRPr lang="en-US"/>
        </a:p>
      </dgm:t>
    </dgm:pt>
    <dgm:pt modelId="{FD375454-FB18-45E3-967D-22D6EFE25AE0}">
      <dgm:prSet/>
      <dgm:spPr/>
      <dgm:t>
        <a:bodyPr/>
        <a:lstStyle/>
        <a:p>
          <a:r>
            <a:rPr lang="de-DE"/>
            <a:t>Video</a:t>
          </a:r>
          <a:endParaRPr lang="en-US"/>
        </a:p>
      </dgm:t>
    </dgm:pt>
    <dgm:pt modelId="{1AD579EF-E167-4AD2-B6C2-72CE18938484}" type="parTrans" cxnId="{88BCF6AB-5D4F-441F-8F36-D26844C158DE}">
      <dgm:prSet/>
      <dgm:spPr/>
      <dgm:t>
        <a:bodyPr/>
        <a:lstStyle/>
        <a:p>
          <a:endParaRPr lang="en-US"/>
        </a:p>
      </dgm:t>
    </dgm:pt>
    <dgm:pt modelId="{37A69A0B-86C1-4DBB-9377-5CCF18881462}" type="sibTrans" cxnId="{88BCF6AB-5D4F-441F-8F36-D26844C158DE}">
      <dgm:prSet/>
      <dgm:spPr/>
      <dgm:t>
        <a:bodyPr/>
        <a:lstStyle/>
        <a:p>
          <a:endParaRPr lang="en-US"/>
        </a:p>
      </dgm:t>
    </dgm:pt>
    <dgm:pt modelId="{AC3C11D4-A918-42C0-A9ED-1CB505DC7E85}">
      <dgm:prSet/>
      <dgm:spPr/>
      <dgm:t>
        <a:bodyPr/>
        <a:lstStyle/>
        <a:p>
          <a:r>
            <a:rPr lang="de-DE" dirty="0"/>
            <a:t>Kontakte</a:t>
          </a:r>
          <a:endParaRPr lang="en-US" dirty="0"/>
        </a:p>
      </dgm:t>
    </dgm:pt>
    <dgm:pt modelId="{A97458A3-FD9C-4418-93B0-3D34B3FEE561}" type="parTrans" cxnId="{74EA2F34-1E35-4150-87DE-97483122C564}">
      <dgm:prSet/>
      <dgm:spPr/>
      <dgm:t>
        <a:bodyPr/>
        <a:lstStyle/>
        <a:p>
          <a:endParaRPr lang="en-US"/>
        </a:p>
      </dgm:t>
    </dgm:pt>
    <dgm:pt modelId="{DDDF52D7-ED33-4540-8BD7-E6AD8808B003}" type="sibTrans" cxnId="{74EA2F34-1E35-4150-87DE-97483122C564}">
      <dgm:prSet/>
      <dgm:spPr/>
      <dgm:t>
        <a:bodyPr/>
        <a:lstStyle/>
        <a:p>
          <a:endParaRPr lang="en-US"/>
        </a:p>
      </dgm:t>
    </dgm:pt>
    <dgm:pt modelId="{330DB846-B074-4D0D-AECC-F4959BAAE188}" type="pres">
      <dgm:prSet presAssocID="{36B53877-85D2-4CB1-A7BE-5D526723A038}" presName="linear" presStyleCnt="0">
        <dgm:presLayoutVars>
          <dgm:dir/>
          <dgm:animLvl val="lvl"/>
          <dgm:resizeHandles val="exact"/>
        </dgm:presLayoutVars>
      </dgm:prSet>
      <dgm:spPr/>
    </dgm:pt>
    <dgm:pt modelId="{347D4EB6-CA2E-473A-8328-A1CA85A486BA}" type="pres">
      <dgm:prSet presAssocID="{9F9EC1A9-91CD-4725-8C06-615389B37D3B}" presName="parentLin" presStyleCnt="0"/>
      <dgm:spPr/>
    </dgm:pt>
    <dgm:pt modelId="{D4D5555F-67F0-415C-B432-A14B3A6BE643}" type="pres">
      <dgm:prSet presAssocID="{9F9EC1A9-91CD-4725-8C06-615389B37D3B}" presName="parentLeftMargin" presStyleLbl="node1" presStyleIdx="0" presStyleCnt="1"/>
      <dgm:spPr/>
    </dgm:pt>
    <dgm:pt modelId="{16B221D5-64A3-4726-8DB3-AEE26C299D3D}" type="pres">
      <dgm:prSet presAssocID="{9F9EC1A9-91CD-4725-8C06-615389B37D3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961683E4-E6EE-4976-A8B1-4E28B2C0E43F}" type="pres">
      <dgm:prSet presAssocID="{9F9EC1A9-91CD-4725-8C06-615389B37D3B}" presName="negativeSpace" presStyleCnt="0"/>
      <dgm:spPr/>
    </dgm:pt>
    <dgm:pt modelId="{163350C9-844E-428A-87B8-5B1D60FE6AD9}" type="pres">
      <dgm:prSet presAssocID="{9F9EC1A9-91CD-4725-8C06-615389B37D3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9791F21-59FC-42E0-9154-B1014BF8D5A2}" type="presOf" srcId="{AC3C11D4-A918-42C0-A9ED-1CB505DC7E85}" destId="{163350C9-844E-428A-87B8-5B1D60FE6AD9}" srcOrd="0" destOrd="2" presId="urn:microsoft.com/office/officeart/2005/8/layout/list1"/>
    <dgm:cxn modelId="{74EA2F34-1E35-4150-87DE-97483122C564}" srcId="{9F9EC1A9-91CD-4725-8C06-615389B37D3B}" destId="{AC3C11D4-A918-42C0-A9ED-1CB505DC7E85}" srcOrd="2" destOrd="0" parTransId="{A97458A3-FD9C-4418-93B0-3D34B3FEE561}" sibTransId="{DDDF52D7-ED33-4540-8BD7-E6AD8808B003}"/>
    <dgm:cxn modelId="{A6D97460-8830-494F-AE07-3AF4B021366A}" type="presOf" srcId="{FD375454-FB18-45E3-967D-22D6EFE25AE0}" destId="{163350C9-844E-428A-87B8-5B1D60FE6AD9}" srcOrd="0" destOrd="1" presId="urn:microsoft.com/office/officeart/2005/8/layout/list1"/>
    <dgm:cxn modelId="{A43C7B58-83C8-4102-9DB3-D2BE0EA83B80}" type="presOf" srcId="{9F9EC1A9-91CD-4725-8C06-615389B37D3B}" destId="{16B221D5-64A3-4726-8DB3-AEE26C299D3D}" srcOrd="1" destOrd="0" presId="urn:microsoft.com/office/officeart/2005/8/layout/list1"/>
    <dgm:cxn modelId="{A27D948C-34F6-4587-9BF9-AB60DAEC472A}" type="presOf" srcId="{74BC134A-B574-4EE7-8C46-5AD24189745F}" destId="{163350C9-844E-428A-87B8-5B1D60FE6AD9}" srcOrd="0" destOrd="0" presId="urn:microsoft.com/office/officeart/2005/8/layout/list1"/>
    <dgm:cxn modelId="{105B6899-3B88-49B8-A22C-EE398F9057E5}" type="presOf" srcId="{36B53877-85D2-4CB1-A7BE-5D526723A038}" destId="{330DB846-B074-4D0D-AECC-F4959BAAE188}" srcOrd="0" destOrd="0" presId="urn:microsoft.com/office/officeart/2005/8/layout/list1"/>
    <dgm:cxn modelId="{88BCF6AB-5D4F-441F-8F36-D26844C158DE}" srcId="{9F9EC1A9-91CD-4725-8C06-615389B37D3B}" destId="{FD375454-FB18-45E3-967D-22D6EFE25AE0}" srcOrd="1" destOrd="0" parTransId="{1AD579EF-E167-4AD2-B6C2-72CE18938484}" sibTransId="{37A69A0B-86C1-4DBB-9377-5CCF18881462}"/>
    <dgm:cxn modelId="{CC14F1E3-59F5-46C5-8472-9CEE56CD6F9E}" srcId="{36B53877-85D2-4CB1-A7BE-5D526723A038}" destId="{9F9EC1A9-91CD-4725-8C06-615389B37D3B}" srcOrd="0" destOrd="0" parTransId="{D2668711-2BF8-4D98-9943-67F6E851BC01}" sibTransId="{0D138041-C43C-427D-A8F0-8FF656E09B79}"/>
    <dgm:cxn modelId="{769ACBE4-2A65-4B28-99AF-9E1A43958AA7}" type="presOf" srcId="{9F9EC1A9-91CD-4725-8C06-615389B37D3B}" destId="{D4D5555F-67F0-415C-B432-A14B3A6BE643}" srcOrd="0" destOrd="0" presId="urn:microsoft.com/office/officeart/2005/8/layout/list1"/>
    <dgm:cxn modelId="{C4ED61EA-5F54-499A-B96D-DB409AFB1C9E}" srcId="{9F9EC1A9-91CD-4725-8C06-615389B37D3B}" destId="{74BC134A-B574-4EE7-8C46-5AD24189745F}" srcOrd="0" destOrd="0" parTransId="{E1BB0460-6D94-4016-BFD9-06270071442A}" sibTransId="{B81C3CD2-ABFE-4FA7-BFB9-970AAB19A38D}"/>
    <dgm:cxn modelId="{D19C5193-B20C-41DC-9745-E623B15F49EB}" type="presParOf" srcId="{330DB846-B074-4D0D-AECC-F4959BAAE188}" destId="{347D4EB6-CA2E-473A-8328-A1CA85A486BA}" srcOrd="0" destOrd="0" presId="urn:microsoft.com/office/officeart/2005/8/layout/list1"/>
    <dgm:cxn modelId="{884C45AE-8832-4947-BFF3-B44F2DC1EB3D}" type="presParOf" srcId="{347D4EB6-CA2E-473A-8328-A1CA85A486BA}" destId="{D4D5555F-67F0-415C-B432-A14B3A6BE643}" srcOrd="0" destOrd="0" presId="urn:microsoft.com/office/officeart/2005/8/layout/list1"/>
    <dgm:cxn modelId="{0EFCE164-F94F-4AF7-813B-6A121F758680}" type="presParOf" srcId="{347D4EB6-CA2E-473A-8328-A1CA85A486BA}" destId="{16B221D5-64A3-4726-8DB3-AEE26C299D3D}" srcOrd="1" destOrd="0" presId="urn:microsoft.com/office/officeart/2005/8/layout/list1"/>
    <dgm:cxn modelId="{0FAB5FA3-256C-499E-9698-089351B93EC8}" type="presParOf" srcId="{330DB846-B074-4D0D-AECC-F4959BAAE188}" destId="{961683E4-E6EE-4976-A8B1-4E28B2C0E43F}" srcOrd="1" destOrd="0" presId="urn:microsoft.com/office/officeart/2005/8/layout/list1"/>
    <dgm:cxn modelId="{E5BAF069-A54A-4213-A1B3-3A4FD31F4CEB}" type="presParOf" srcId="{330DB846-B074-4D0D-AECC-F4959BAAE188}" destId="{163350C9-844E-428A-87B8-5B1D60FE6AD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350C9-844E-428A-87B8-5B1D60FE6AD9}">
      <dsp:nvSpPr>
        <dsp:cNvPr id="0" name=""/>
        <dsp:cNvSpPr/>
      </dsp:nvSpPr>
      <dsp:spPr>
        <a:xfrm>
          <a:off x="0" y="361811"/>
          <a:ext cx="9611360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5948" tIns="458216" rIns="745948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Beschreibung des Projektes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/>
            <a:t>Video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2200" kern="1200" dirty="0"/>
            <a:t>Kontakte</a:t>
          </a:r>
          <a:endParaRPr lang="en-US" sz="2200" kern="1200" dirty="0"/>
        </a:p>
      </dsp:txBody>
      <dsp:txXfrm>
        <a:off x="0" y="361811"/>
        <a:ext cx="9611360" cy="1663200"/>
      </dsp:txXfrm>
    </dsp:sp>
    <dsp:sp modelId="{16B221D5-64A3-4726-8DB3-AEE26C299D3D}">
      <dsp:nvSpPr>
        <dsp:cNvPr id="0" name=""/>
        <dsp:cNvSpPr/>
      </dsp:nvSpPr>
      <dsp:spPr>
        <a:xfrm>
          <a:off x="480568" y="37091"/>
          <a:ext cx="6727952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301" tIns="0" rIns="254301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Inhalt</a:t>
          </a:r>
          <a:endParaRPr lang="en-US" sz="2200" kern="1200" dirty="0"/>
        </a:p>
      </dsp:txBody>
      <dsp:txXfrm>
        <a:off x="512271" y="68794"/>
        <a:ext cx="6664546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578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635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63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3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22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0274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905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941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119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62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847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0439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142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501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449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2886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78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3/28/2022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8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asscitsaar.de" TargetMode="External"/><Relationship Id="rId2" Type="http://schemas.openxmlformats.org/officeDocument/2006/relationships/hyperlink" Target="mailto:coasscitsaar@saarmail.d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pielzeug, LEGO enthält.&#10;&#10;Automatisch generierte Beschreibung">
            <a:extLst>
              <a:ext uri="{FF2B5EF4-FFF2-40B4-BE49-F238E27FC236}">
                <a16:creationId xmlns:a16="http://schemas.microsoft.com/office/drawing/2014/main" id="{1AC0DADE-F878-4766-A9F9-1F65783C9A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147" b="189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F41A68A-8CD1-4105-B4EC-A56286CB0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02616" y="1411015"/>
            <a:ext cx="7808159" cy="4103960"/>
            <a:chOff x="2202616" y="1411015"/>
            <a:chExt cx="7808159" cy="4103960"/>
          </a:xfrm>
        </p:grpSpPr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7B955F46-02E4-4A82-96F5-CBAFDD4A74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202616" y="1411015"/>
              <a:ext cx="7808159" cy="4103960"/>
            </a:xfrm>
            <a:custGeom>
              <a:avLst/>
              <a:gdLst>
                <a:gd name="connsiteX0" fmla="*/ 7589084 w 7808159"/>
                <a:gd name="connsiteY0" fmla="*/ 3803605 h 4103960"/>
                <a:gd name="connsiteX1" fmla="*/ 7512884 w 7808159"/>
                <a:gd name="connsiteY1" fmla="*/ 3879805 h 4103960"/>
                <a:gd name="connsiteX2" fmla="*/ 7589084 w 7808159"/>
                <a:gd name="connsiteY2" fmla="*/ 3956005 h 4103960"/>
                <a:gd name="connsiteX3" fmla="*/ 7665284 w 7808159"/>
                <a:gd name="connsiteY3" fmla="*/ 3879805 h 4103960"/>
                <a:gd name="connsiteX4" fmla="*/ 7589084 w 7808159"/>
                <a:gd name="connsiteY4" fmla="*/ 3803605 h 4103960"/>
                <a:gd name="connsiteX5" fmla="*/ 197684 w 7808159"/>
                <a:gd name="connsiteY5" fmla="*/ 3803605 h 4103960"/>
                <a:gd name="connsiteX6" fmla="*/ 121484 w 7808159"/>
                <a:gd name="connsiteY6" fmla="*/ 3879805 h 4103960"/>
                <a:gd name="connsiteX7" fmla="*/ 197684 w 7808159"/>
                <a:gd name="connsiteY7" fmla="*/ 3956005 h 4103960"/>
                <a:gd name="connsiteX8" fmla="*/ 273884 w 7808159"/>
                <a:gd name="connsiteY8" fmla="*/ 3879805 h 4103960"/>
                <a:gd name="connsiteX9" fmla="*/ 197684 w 7808159"/>
                <a:gd name="connsiteY9" fmla="*/ 3803605 h 4103960"/>
                <a:gd name="connsiteX10" fmla="*/ 7604324 w 7808159"/>
                <a:gd name="connsiteY10" fmla="*/ 130765 h 4103960"/>
                <a:gd name="connsiteX11" fmla="*/ 7528124 w 7808159"/>
                <a:gd name="connsiteY11" fmla="*/ 206965 h 4103960"/>
                <a:gd name="connsiteX12" fmla="*/ 7604324 w 7808159"/>
                <a:gd name="connsiteY12" fmla="*/ 283165 h 4103960"/>
                <a:gd name="connsiteX13" fmla="*/ 7680524 w 7808159"/>
                <a:gd name="connsiteY13" fmla="*/ 206965 h 4103960"/>
                <a:gd name="connsiteX14" fmla="*/ 7604324 w 7808159"/>
                <a:gd name="connsiteY14" fmla="*/ 130765 h 4103960"/>
                <a:gd name="connsiteX15" fmla="*/ 197684 w 7808159"/>
                <a:gd name="connsiteY15" fmla="*/ 130765 h 4103960"/>
                <a:gd name="connsiteX16" fmla="*/ 121484 w 7808159"/>
                <a:gd name="connsiteY16" fmla="*/ 206965 h 4103960"/>
                <a:gd name="connsiteX17" fmla="*/ 197684 w 7808159"/>
                <a:gd name="connsiteY17" fmla="*/ 283165 h 4103960"/>
                <a:gd name="connsiteX18" fmla="*/ 273884 w 7808159"/>
                <a:gd name="connsiteY18" fmla="*/ 206965 h 4103960"/>
                <a:gd name="connsiteX19" fmla="*/ 197684 w 7808159"/>
                <a:gd name="connsiteY19" fmla="*/ 130765 h 4103960"/>
                <a:gd name="connsiteX20" fmla="*/ 0 w 7808159"/>
                <a:gd name="connsiteY20" fmla="*/ 0 h 4103960"/>
                <a:gd name="connsiteX21" fmla="*/ 7808159 w 7808159"/>
                <a:gd name="connsiteY21" fmla="*/ 0 h 4103960"/>
                <a:gd name="connsiteX22" fmla="*/ 7808159 w 7808159"/>
                <a:gd name="connsiteY22" fmla="*/ 4103960 h 4103960"/>
                <a:gd name="connsiteX23" fmla="*/ 0 w 7808159"/>
                <a:gd name="connsiteY23" fmla="*/ 4103960 h 4103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7808159" h="4103960">
                  <a:moveTo>
                    <a:pt x="7589084" y="3803605"/>
                  </a:moveTo>
                  <a:cubicBezTo>
                    <a:pt x="7547000" y="3803605"/>
                    <a:pt x="7512884" y="3837721"/>
                    <a:pt x="7512884" y="3879805"/>
                  </a:cubicBezTo>
                  <a:cubicBezTo>
                    <a:pt x="7512884" y="3921889"/>
                    <a:pt x="7547000" y="3956005"/>
                    <a:pt x="7589084" y="3956005"/>
                  </a:cubicBezTo>
                  <a:cubicBezTo>
                    <a:pt x="7631168" y="3956005"/>
                    <a:pt x="7665284" y="3921889"/>
                    <a:pt x="7665284" y="3879805"/>
                  </a:cubicBezTo>
                  <a:cubicBezTo>
                    <a:pt x="7665284" y="3837721"/>
                    <a:pt x="7631168" y="3803605"/>
                    <a:pt x="7589084" y="3803605"/>
                  </a:cubicBezTo>
                  <a:close/>
                  <a:moveTo>
                    <a:pt x="197684" y="3803605"/>
                  </a:moveTo>
                  <a:cubicBezTo>
                    <a:pt x="155600" y="3803605"/>
                    <a:pt x="121484" y="3837721"/>
                    <a:pt x="121484" y="3879805"/>
                  </a:cubicBezTo>
                  <a:cubicBezTo>
                    <a:pt x="121484" y="3921889"/>
                    <a:pt x="155600" y="3956005"/>
                    <a:pt x="197684" y="3956005"/>
                  </a:cubicBezTo>
                  <a:cubicBezTo>
                    <a:pt x="239768" y="3956005"/>
                    <a:pt x="273884" y="3921889"/>
                    <a:pt x="273884" y="3879805"/>
                  </a:cubicBezTo>
                  <a:cubicBezTo>
                    <a:pt x="273884" y="3837721"/>
                    <a:pt x="239768" y="3803605"/>
                    <a:pt x="197684" y="3803605"/>
                  </a:cubicBezTo>
                  <a:close/>
                  <a:moveTo>
                    <a:pt x="7604324" y="130765"/>
                  </a:moveTo>
                  <a:cubicBezTo>
                    <a:pt x="7562240" y="130765"/>
                    <a:pt x="7528124" y="164881"/>
                    <a:pt x="7528124" y="206965"/>
                  </a:cubicBezTo>
                  <a:cubicBezTo>
                    <a:pt x="7528124" y="249049"/>
                    <a:pt x="7562240" y="283165"/>
                    <a:pt x="7604324" y="283165"/>
                  </a:cubicBezTo>
                  <a:cubicBezTo>
                    <a:pt x="7646408" y="283165"/>
                    <a:pt x="7680524" y="249049"/>
                    <a:pt x="7680524" y="206965"/>
                  </a:cubicBezTo>
                  <a:cubicBezTo>
                    <a:pt x="7680524" y="164881"/>
                    <a:pt x="7646408" y="130765"/>
                    <a:pt x="7604324" y="130765"/>
                  </a:cubicBezTo>
                  <a:close/>
                  <a:moveTo>
                    <a:pt x="197684" y="130765"/>
                  </a:moveTo>
                  <a:cubicBezTo>
                    <a:pt x="155600" y="130765"/>
                    <a:pt x="121484" y="164881"/>
                    <a:pt x="121484" y="206965"/>
                  </a:cubicBezTo>
                  <a:cubicBezTo>
                    <a:pt x="121484" y="249049"/>
                    <a:pt x="155600" y="283165"/>
                    <a:pt x="197684" y="283165"/>
                  </a:cubicBezTo>
                  <a:cubicBezTo>
                    <a:pt x="239768" y="283165"/>
                    <a:pt x="273884" y="249049"/>
                    <a:pt x="273884" y="206965"/>
                  </a:cubicBezTo>
                  <a:cubicBezTo>
                    <a:pt x="273884" y="164881"/>
                    <a:pt x="239768" y="130765"/>
                    <a:pt x="197684" y="130765"/>
                  </a:cubicBezTo>
                  <a:close/>
                  <a:moveTo>
                    <a:pt x="0" y="0"/>
                  </a:moveTo>
                  <a:lnTo>
                    <a:pt x="7808159" y="0"/>
                  </a:lnTo>
                  <a:lnTo>
                    <a:pt x="7808159" y="4103960"/>
                  </a:lnTo>
                  <a:lnTo>
                    <a:pt x="0" y="4103960"/>
                  </a:lnTo>
                  <a:close/>
                </a:path>
              </a:pathLst>
            </a:custGeom>
            <a:blipFill dpi="0" rotWithShape="1">
              <a:blip r:embed="rId4">
                <a:alphaModFix amt="83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90000" sy="100000" flip="none" algn="ctr"/>
            </a:blipFill>
            <a:ln>
              <a:noFill/>
            </a:ln>
            <a:effectLst>
              <a:outerShdw blurRad="114300" dist="127000" dir="5400000" sx="99000" sy="99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woPt" dir="t"/>
            </a:scene3d>
            <a:sp3d contourW="6350">
              <a:bevelT w="12700" h="0" prst="coolSlant"/>
              <a:contourClr>
                <a:schemeClr val="bg2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879775EF-026C-4E4A-873B-185915FB4F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2278995" y="1501257"/>
              <a:ext cx="7645811" cy="3928374"/>
              <a:chOff x="2278995" y="1501257"/>
              <a:chExt cx="7645811" cy="3928374"/>
            </a:xfrm>
          </p:grpSpPr>
          <p:sp>
            <p:nvSpPr>
              <p:cNvPr id="39" name="Donut 19">
                <a:extLst>
                  <a:ext uri="{FF2B5EF4-FFF2-40B4-BE49-F238E27FC236}">
                    <a16:creationId xmlns:a16="http://schemas.microsoft.com/office/drawing/2014/main" id="{400D0967-F02F-4275-8520-75D52A1DF66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7918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Donut 21">
                <a:extLst>
                  <a:ext uri="{FF2B5EF4-FFF2-40B4-BE49-F238E27FC236}">
                    <a16:creationId xmlns:a16="http://schemas.microsoft.com/office/drawing/2014/main" id="{B4B16BA1-0F90-43DD-9D6C-6F196A15A30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9673719" y="5174722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Donut 22">
                <a:extLst>
                  <a:ext uri="{FF2B5EF4-FFF2-40B4-BE49-F238E27FC236}">
                    <a16:creationId xmlns:a16="http://schemas.microsoft.com/office/drawing/2014/main" id="{7B652CBC-3D51-4C0E-8DDE-2C4A49B387D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1501257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Donut 23">
                <a:extLst>
                  <a:ext uri="{FF2B5EF4-FFF2-40B4-BE49-F238E27FC236}">
                    <a16:creationId xmlns:a16="http://schemas.microsoft.com/office/drawing/2014/main" id="{3AFF0419-6554-4FDD-93AB-8A8C45FF5B0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2278995" y="5182743"/>
                <a:ext cx="246888" cy="246888"/>
              </a:xfrm>
              <a:prstGeom prst="donut">
                <a:avLst>
                  <a:gd name="adj" fmla="val 26304"/>
                </a:avLst>
              </a:prstGeom>
              <a:gradFill>
                <a:gsLst>
                  <a:gs pos="20000">
                    <a:srgbClr val="949494"/>
                  </a:gs>
                  <a:gs pos="30000">
                    <a:srgbClr val="B2B2B2"/>
                  </a:gs>
                  <a:gs pos="51000">
                    <a:srgbClr val="E0DEDE">
                      <a:lumMod val="92000"/>
                    </a:srgbClr>
                  </a:gs>
                  <a:gs pos="8000">
                    <a:schemeClr val="bg1">
                      <a:lumMod val="41000"/>
                      <a:lumOff val="59000"/>
                    </a:schemeClr>
                  </a:gs>
                  <a:gs pos="89000">
                    <a:srgbClr val="7A7A7A"/>
                  </a:gs>
                </a:gsLst>
                <a:lin ang="3600000" scaled="0"/>
              </a:gra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48000"/>
                  </a:prstClr>
                </a:outerShdw>
              </a:effectLst>
              <a:scene3d>
                <a:camera prst="orthographicFront"/>
                <a:lightRig rig="threePt" dir="t">
                  <a:rot lat="0" lon="0" rev="21360000"/>
                </a:lightRig>
              </a:scene3d>
              <a:sp3d>
                <a:bevelT w="19050" h="31750"/>
                <a:contourClr>
                  <a:srgbClr val="F1F1F1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954C0A87-FF5F-4649-9E7C-21558C235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e-DE" sz="5000">
                <a:latin typeface="Arial Nova Light" panose="020B0304020202020204" pitchFamily="34" charset="0"/>
              </a:rPr>
              <a:t>La scuola d´italiano</a:t>
            </a:r>
            <a:br>
              <a:rPr lang="de-DE" sz="5000">
                <a:latin typeface="Arial Nova Light" panose="020B0304020202020204" pitchFamily="34" charset="0"/>
              </a:rPr>
            </a:br>
            <a:r>
              <a:rPr lang="de-DE" sz="5000">
                <a:latin typeface="Arial Nova Light" panose="020B0304020202020204" pitchFamily="34" charset="0"/>
              </a:rPr>
              <a:t>in Minecraft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DE32572-D9A0-5940-811F-A723CBB566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>
            <a:normAutofit/>
          </a:bodyPr>
          <a:lstStyle/>
          <a:p>
            <a:r>
              <a:rPr lang="de-DE" i="1">
                <a:latin typeface="Arial Nova Light" panose="020B0304020202020204" pitchFamily="34" charset="0"/>
              </a:rPr>
              <a:t>Eine ideale digitale Ergänzung zum analogen italienischen Sprachunterricht für die Grundschule</a:t>
            </a:r>
            <a:endParaRPr lang="de-DE">
              <a:latin typeface="Arial Nova Light" panose="020B0304020202020204" pitchFamily="34" charset="0"/>
            </a:endParaRPr>
          </a:p>
          <a:p>
            <a:endParaRPr lang="de-DE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F310D7E-8F1E-4C2F-8824-E43E043DD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93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729" y="1232453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>
                <a:solidFill>
                  <a:srgbClr val="C00000"/>
                </a:solidFill>
                <a:latin typeface="Arial Nova Light" panose="020B0304020202020204" pitchFamily="34" charset="0"/>
              </a:rPr>
              <a:t>La scuola d´Italiano in Minecraft</a:t>
            </a:r>
            <a:endParaRPr lang="de-DE" sz="2000" dirty="0">
              <a:solidFill>
                <a:srgbClr val="C00000"/>
              </a:solidFill>
              <a:latin typeface="Arial Nova Light" panose="020B0304020202020204" pitchFamily="34" charset="0"/>
            </a:endParaRPr>
          </a:p>
        </p:txBody>
      </p:sp>
      <p:graphicFrame>
        <p:nvGraphicFramePr>
          <p:cNvPr id="9" name="Textfeld 2">
            <a:extLst>
              <a:ext uri="{FF2B5EF4-FFF2-40B4-BE49-F238E27FC236}">
                <a16:creationId xmlns:a16="http://schemas.microsoft.com/office/drawing/2014/main" id="{93ECB6C1-5A49-58D6-9666-9EFC029FFB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716143"/>
              </p:ext>
            </p:extLst>
          </p:nvPr>
        </p:nvGraphicFramePr>
        <p:xfrm>
          <a:off x="1097280" y="2682240"/>
          <a:ext cx="9611360" cy="2062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fik 10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D94B632C-86F6-4349-B743-7875F6F481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0729" y="229087"/>
            <a:ext cx="3816464" cy="92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3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D4E404B-7C0E-4EE2-BC7C-EAFA96AD3A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F9BD68-ECD6-4DD0-B3C8-858852AA2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564" y="982132"/>
            <a:ext cx="4561069" cy="141672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La scuola d´Italiano in Minecraft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BD0BA67-AC46-428C-AA33-154E432D0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39418" y="2400639"/>
            <a:ext cx="40233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77EFE60B-A13E-ED42-863D-399A4D5271C0}"/>
              </a:ext>
            </a:extLst>
          </p:cNvPr>
          <p:cNvSpPr txBox="1"/>
          <p:nvPr/>
        </p:nvSpPr>
        <p:spPr>
          <a:xfrm>
            <a:off x="1167385" y="2556932"/>
            <a:ext cx="4567427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„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La scuola d‘italiano in Minecraft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“ ist eine speziell für die Primarstufe entwickelte digitale Lernumgebung in Minecraft Education für Italienisch als Fremdsprache.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Die Minecraft Education Edition ist eine spezielle Version des beliebten Spiels für den Einsatz im Unterricht, die auch auch im Sprachunterricht als Lernfördermaßnahme eingesetzt werden kann. </a:t>
            </a:r>
          </a:p>
        </p:txBody>
      </p:sp>
      <p:pic>
        <p:nvPicPr>
          <p:cNvPr id="5" name="Grafik 4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F7518428-72ED-4368-BB89-86A9720863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3447" y="1756767"/>
            <a:ext cx="2584054" cy="62334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A349AA-C6AC-40C6-91DC-4C841226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5486" y="821175"/>
            <a:ext cx="2510350" cy="2494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3860B-A034-4784-8DF4-5CA29D3B7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0267" y="3453833"/>
            <a:ext cx="2582183" cy="24945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Spielzeug, LEGO enthält.&#10;&#10;Automatisch generierte Beschreibung">
            <a:extLst>
              <a:ext uri="{FF2B5EF4-FFF2-40B4-BE49-F238E27FC236}">
                <a16:creationId xmlns:a16="http://schemas.microsoft.com/office/drawing/2014/main" id="{05637A32-FE7A-4DB4-9F97-A21EF24618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486" y="3981534"/>
            <a:ext cx="2530552" cy="142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1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24F6EB-04DC-4C6D-8485-FCD53A4A9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795FBE-101B-4063-A5FC-8C0624B35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825" y="982132"/>
            <a:ext cx="3360772" cy="13038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dirty="0"/>
              <a:t>La </a:t>
            </a:r>
            <a:r>
              <a:rPr lang="en-US" sz="3100" dirty="0" err="1"/>
              <a:t>scuola</a:t>
            </a:r>
            <a:r>
              <a:rPr lang="en-US" sz="3100" dirty="0"/>
              <a:t> </a:t>
            </a:r>
            <a:r>
              <a:rPr lang="en-US" sz="3100" dirty="0" err="1"/>
              <a:t>d´Italiano</a:t>
            </a:r>
            <a:r>
              <a:rPr lang="en-US" sz="3100" dirty="0"/>
              <a:t> in Minecraft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81F853-6081-4216-9876-4D863309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3" y="1092200"/>
            <a:ext cx="5942687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Text, Boden, drinnen, Decke enthält.&#10;&#10;Automatisch generierte Beschreibung">
            <a:extLst>
              <a:ext uri="{FF2B5EF4-FFF2-40B4-BE49-F238E27FC236}">
                <a16:creationId xmlns:a16="http://schemas.microsoft.com/office/drawing/2014/main" id="{3823CE2D-A4ED-41C9-A0FC-8605FE32039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407" r="10222" b="-2"/>
          <a:stretch/>
        </p:blipFill>
        <p:spPr>
          <a:xfrm>
            <a:off x="1412683" y="1410208"/>
            <a:ext cx="5278777" cy="385878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EF61C2-EE68-43FF-A497-F2E60EA53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20089" y="2400639"/>
            <a:ext cx="33765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hteck 2">
            <a:extLst>
              <a:ext uri="{FF2B5EF4-FFF2-40B4-BE49-F238E27FC236}">
                <a16:creationId xmlns:a16="http://schemas.microsoft.com/office/drawing/2014/main" id="{C9520D0B-9164-114D-94F1-043173CE56D1}"/>
              </a:ext>
            </a:extLst>
          </p:cNvPr>
          <p:cNvSpPr/>
          <p:nvPr/>
        </p:nvSpPr>
        <p:spPr>
          <a:xfrm>
            <a:off x="7535824" y="2556932"/>
            <a:ext cx="3360771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Die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Lernumgebung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von "La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scuola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d'italiano" 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präsentiert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sich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in Form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eines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Klassenraums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mit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digitalen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Ressourcen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die der Lehrer, die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Lehrerin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frei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nach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Bedarf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grafisch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sowie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sprachlich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ändern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err="1">
                <a:solidFill>
                  <a:schemeClr val="tx1">
                    <a:lumMod val="85000"/>
                    <a:lumOff val="15000"/>
                  </a:schemeClr>
                </a:solidFill>
              </a:rPr>
              <a:t>kann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59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A6C090D0-EB86-F34F-9B1D-F20110AC3BAA}"/>
              </a:ext>
            </a:extLst>
          </p:cNvPr>
          <p:cNvSpPr/>
          <p:nvPr/>
        </p:nvSpPr>
        <p:spPr>
          <a:xfrm>
            <a:off x="995680" y="2640598"/>
            <a:ext cx="102006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/>
              <a:t>Die Schülerinnen und Schüler dürfen sich nur innerhalb des virtuellen Klassenzimmers bewegen, mit klaren Anweisungen und klaren Forderungen.</a:t>
            </a:r>
          </a:p>
          <a:p>
            <a:r>
              <a:rPr lang="de-DE" sz="2200" dirty="0"/>
              <a:t>Sie arbeiten dort selbstständig an mehreren installierten Lernstationen  und senden durch eingeführte Tools Informationen an den Lehrer für eine direkte Kontrolle der erzielten Lernfortschritte.  </a:t>
            </a:r>
          </a:p>
          <a:p>
            <a:pPr algn="just"/>
            <a:endParaRPr lang="de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Grafik 4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8A4B513B-0733-4BF9-8418-975673230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069" y="257080"/>
            <a:ext cx="3883974" cy="93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28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0DDAC0-4099-994C-9E78-19A768070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Klassenraum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916863E9-F8E4-2645-87BB-3F9B910D3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92613" y="2557463"/>
            <a:ext cx="6806774" cy="3317875"/>
          </a:xfrm>
        </p:spPr>
      </p:pic>
    </p:spTree>
    <p:extLst>
      <p:ext uri="{BB962C8B-B14F-4D97-AF65-F5344CB8AC3E}">
        <p14:creationId xmlns:p14="http://schemas.microsoft.com/office/powerpoint/2010/main" val="80326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F50417A-479A-F240-8FFA-A5BAE73F0487}"/>
              </a:ext>
            </a:extLst>
          </p:cNvPr>
          <p:cNvSpPr/>
          <p:nvPr/>
        </p:nvSpPr>
        <p:spPr>
          <a:xfrm>
            <a:off x="1158240" y="2830255"/>
            <a:ext cx="102412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de-DE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scuola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d`italiano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in Minecraft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“ kann zur Einführung von neuen Lerninhalten sowie zur Wiederholung und Festigung des im Unterricht behandelten </a:t>
            </a:r>
            <a:r>
              <a:rPr lang="de-DE" sz="2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Vokabulars 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verwendet werden.</a:t>
            </a:r>
          </a:p>
          <a:p>
            <a:pPr algn="just"/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Der Lehrer, die Lehrerin bestimmt die Themen und die Inhalte für eine optimale Ergänzung zum normalen Unterricht.</a:t>
            </a:r>
          </a:p>
        </p:txBody>
      </p:sp>
      <p:pic>
        <p:nvPicPr>
          <p:cNvPr id="5" name="Grafik 4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CF4E7EAE-584F-4877-8211-FA4D7C72D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460" y="254592"/>
            <a:ext cx="3901583" cy="941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4AFC77-91EE-6A46-BDBF-7BF5996C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Io</a:t>
            </a:r>
            <a:r>
              <a:rPr lang="de-DE" dirty="0"/>
              <a:t> mi </a:t>
            </a:r>
            <a:r>
              <a:rPr lang="de-DE" dirty="0" err="1"/>
              <a:t>presento</a:t>
            </a:r>
            <a:r>
              <a:rPr lang="de-DE" dirty="0"/>
              <a:t> - Ich stelle mich vor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E18C0F0-3284-A746-8E04-37925127A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11669" y="2433541"/>
            <a:ext cx="6533425" cy="3441797"/>
          </a:xfrm>
        </p:spPr>
      </p:pic>
    </p:spTree>
    <p:extLst>
      <p:ext uri="{BB962C8B-B14F-4D97-AF65-F5344CB8AC3E}">
        <p14:creationId xmlns:p14="http://schemas.microsoft.com/office/powerpoint/2010/main" val="3807246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E6E259B-80B9-4C48-A2B4-360D3C7BE1E8}"/>
              </a:ext>
            </a:extLst>
          </p:cNvPr>
          <p:cNvSpPr/>
          <p:nvPr/>
        </p:nvSpPr>
        <p:spPr>
          <a:xfrm>
            <a:off x="1036320" y="2641600"/>
            <a:ext cx="100787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de-DE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scuola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d‘italiano</a:t>
            </a:r>
            <a:r>
              <a:rPr lang="de-DE" sz="2200" b="1" dirty="0">
                <a:ea typeface="Calibri" panose="020F0502020204030204" pitchFamily="34" charset="0"/>
                <a:cs typeface="Times New Roman" panose="02020603050405020304" pitchFamily="18" charset="0"/>
              </a:rPr>
              <a:t> in Minecraft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“ wurde vom </a:t>
            </a:r>
            <a:r>
              <a:rPr lang="de-DE" sz="2200" i="1" dirty="0">
                <a:ea typeface="Calibri" panose="020F0502020204030204" pitchFamily="34" charset="0"/>
                <a:cs typeface="Times New Roman" panose="02020603050405020304" pitchFamily="18" charset="0"/>
              </a:rPr>
              <a:t>Minecraft Adventures English Programm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 der renommierten </a:t>
            </a:r>
            <a:r>
              <a:rPr lang="de-DE" sz="2200" i="1" dirty="0">
                <a:ea typeface="Calibri" panose="020F0502020204030204" pitchFamily="34" charset="0"/>
                <a:cs typeface="Times New Roman" panose="02020603050405020304" pitchFamily="18" charset="0"/>
              </a:rPr>
              <a:t>University </a:t>
            </a:r>
            <a:r>
              <a:rPr lang="de-DE" sz="22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of</a:t>
            </a:r>
            <a:r>
              <a:rPr lang="de-DE" sz="2200" i="1" dirty="0">
                <a:ea typeface="Calibri" panose="020F0502020204030204" pitchFamily="34" charset="0"/>
                <a:cs typeface="Times New Roman" panose="02020603050405020304" pitchFamily="18" charset="0"/>
              </a:rPr>
              <a:t> Cambridge</a:t>
            </a:r>
            <a:r>
              <a:rPr lang="de-DE" sz="2200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inspiriert und wird vom italienischen </a:t>
            </a:r>
            <a:r>
              <a:rPr lang="de-DE" sz="22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Ministero</a:t>
            </a:r>
            <a:r>
              <a:rPr lang="de-DE" sz="2200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200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dell’Istruzione</a:t>
            </a:r>
            <a:r>
              <a:rPr lang="de-DE" sz="2200" dirty="0">
                <a:ea typeface="Calibri" panose="020F0502020204030204" pitchFamily="34" charset="0"/>
                <a:cs typeface="Times New Roman" panose="02020603050405020304" pitchFamily="18" charset="0"/>
              </a:rPr>
              <a:t> (MIUR) für den Einsatz im Unterricht empfohlen.</a:t>
            </a:r>
          </a:p>
        </p:txBody>
      </p:sp>
      <p:pic>
        <p:nvPicPr>
          <p:cNvPr id="5" name="Grafik 4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83535831-0390-45E2-8CFB-7163CD904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385" y="266126"/>
            <a:ext cx="3891658" cy="938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7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974323-86B6-BD4B-AD03-F3457A120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Lernmittel: Buch und Feder!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2A7DF09-CA80-B34E-9FDF-AE7E5E1BD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2897" y="2435311"/>
            <a:ext cx="6089957" cy="3440027"/>
          </a:xfrm>
        </p:spPr>
      </p:pic>
    </p:spTree>
    <p:extLst>
      <p:ext uri="{BB962C8B-B14F-4D97-AF65-F5344CB8AC3E}">
        <p14:creationId xmlns:p14="http://schemas.microsoft.com/office/powerpoint/2010/main" val="1547380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39648B73-45E5-324B-944B-730B2EFE2FB3}"/>
              </a:ext>
            </a:extLst>
          </p:cNvPr>
          <p:cNvSpPr/>
          <p:nvPr/>
        </p:nvSpPr>
        <p:spPr>
          <a:xfrm>
            <a:off x="1137920" y="2551836"/>
            <a:ext cx="10160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Das Programm wurde von </a:t>
            </a:r>
            <a:r>
              <a:rPr lang="de-DE" sz="2200" dirty="0" err="1">
                <a:ea typeface="Calibri" panose="020F0502020204030204" pitchFamily="34" charset="0"/>
                <a:cs typeface="Calibri" panose="020F0502020204030204" pitchFamily="34" charset="0"/>
              </a:rPr>
              <a:t>Coasscit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/Saar </a:t>
            </a:r>
            <a:r>
              <a:rPr lang="de-DE" sz="2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e. V. 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entwickelt und ist Teil des </a:t>
            </a:r>
            <a:r>
              <a:rPr lang="de-DE" sz="2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Projekts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 „In </a:t>
            </a:r>
            <a:r>
              <a:rPr lang="de-DE" sz="2200" dirty="0" err="1">
                <a:ea typeface="Calibri" panose="020F0502020204030204" pitchFamily="34" charset="0"/>
                <a:cs typeface="Calibri" panose="020F0502020204030204" pitchFamily="34" charset="0"/>
              </a:rPr>
              <a:t>Italiano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200" dirty="0" err="1">
                <a:ea typeface="Calibri" panose="020F0502020204030204" pitchFamily="34" charset="0"/>
                <a:cs typeface="Calibri" panose="020F0502020204030204" pitchFamily="34" charset="0"/>
              </a:rPr>
              <a:t>con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Minecraft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“.</a:t>
            </a:r>
            <a:endParaRPr lang="de-DE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200" dirty="0" err="1">
                <a:ea typeface="Calibri" panose="020F0502020204030204" pitchFamily="34" charset="0"/>
                <a:cs typeface="Calibri" panose="020F0502020204030204" pitchFamily="34" charset="0"/>
              </a:rPr>
              <a:t>Coasscit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/Saar </a:t>
            </a:r>
            <a:r>
              <a:rPr lang="de-DE" sz="22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e. V. </a:t>
            </a:r>
            <a:r>
              <a:rPr lang="de-DE" sz="2200" dirty="0">
                <a:ea typeface="Calibri" panose="020F0502020204030204" pitchFamily="34" charset="0"/>
                <a:cs typeface="Calibri" panose="020F0502020204030204" pitchFamily="34" charset="0"/>
              </a:rPr>
              <a:t>ist Kooperationspartner des Ministeriums für Bildung und Kultur des Saarlandes und wird finanziell vom italienischen Konsulat in Frankfurt am Main unterstützt.</a:t>
            </a:r>
            <a:endParaRPr lang="de-DE" sz="22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5" name="Grafik 4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3DC371EE-E72E-4412-A8A0-1B5673322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198" y="247943"/>
            <a:ext cx="3897845" cy="94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928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066603C4-77FD-4415-92D6-74F81F154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3343" y="183593"/>
            <a:ext cx="3905700" cy="94216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pic>
        <p:nvPicPr>
          <p:cNvPr id="5" name="La scuola d'italiano2 - SD 480p.mp4" descr="La scuola d'italiano2 - SD 480p.mp4">
            <a:hlinkClick r:id="" action="ppaction://media"/>
            <a:extLst>
              <a:ext uri="{FF2B5EF4-FFF2-40B4-BE49-F238E27FC236}">
                <a16:creationId xmlns:a16="http://schemas.microsoft.com/office/drawing/2014/main" id="{E47BD8CF-BEC2-A84A-B92A-6FA7E5CC9FE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32127" y="967901"/>
            <a:ext cx="9327746" cy="524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41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1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A83059-12DD-F140-8F9C-82B1C25F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529" y="1270000"/>
            <a:ext cx="4161514" cy="806028"/>
          </a:xfrm>
        </p:spPr>
        <p:txBody>
          <a:bodyPr>
            <a:normAutofit/>
          </a:bodyPr>
          <a:lstStyle/>
          <a:p>
            <a:r>
              <a:rPr lang="de-DE" sz="2000" dirty="0">
                <a:solidFill>
                  <a:srgbClr val="C00000"/>
                </a:solidFill>
              </a:rPr>
              <a:t>La </a:t>
            </a:r>
            <a:r>
              <a:rPr lang="de-DE" sz="2000" dirty="0" err="1">
                <a:solidFill>
                  <a:srgbClr val="C00000"/>
                </a:solidFill>
              </a:rPr>
              <a:t>scuola</a:t>
            </a:r>
            <a:r>
              <a:rPr lang="de-DE" sz="2000" dirty="0">
                <a:solidFill>
                  <a:srgbClr val="C00000"/>
                </a:solidFill>
              </a:rPr>
              <a:t> </a:t>
            </a:r>
            <a:r>
              <a:rPr lang="de-DE" sz="2000" dirty="0" err="1">
                <a:solidFill>
                  <a:srgbClr val="C00000"/>
                </a:solidFill>
              </a:rPr>
              <a:t>d´Italiano</a:t>
            </a:r>
            <a:r>
              <a:rPr lang="de-DE" sz="2000" dirty="0">
                <a:solidFill>
                  <a:srgbClr val="C00000"/>
                </a:solidFill>
              </a:rPr>
              <a:t> in Minecraft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31CB2C4-0C2C-8644-95FB-A623D0C11909}"/>
              </a:ext>
            </a:extLst>
          </p:cNvPr>
          <p:cNvSpPr txBox="1"/>
          <p:nvPr/>
        </p:nvSpPr>
        <p:spPr>
          <a:xfrm>
            <a:off x="4805956" y="1783640"/>
            <a:ext cx="1724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Kontakt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B9BD8B16-7A4E-6545-B766-6D1B7F8A3479}"/>
              </a:ext>
            </a:extLst>
          </p:cNvPr>
          <p:cNvSpPr/>
          <p:nvPr/>
        </p:nvSpPr>
        <p:spPr>
          <a:xfrm>
            <a:off x="1339012" y="2484465"/>
            <a:ext cx="9186748" cy="313932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2200" dirty="0" err="1"/>
              <a:t>Coasscit</a:t>
            </a:r>
            <a:r>
              <a:rPr lang="de-DE" sz="2200" dirty="0"/>
              <a:t>/Saar e.V.</a:t>
            </a:r>
          </a:p>
          <a:p>
            <a:r>
              <a:rPr lang="de-DE" sz="2200" dirty="0"/>
              <a:t>Martin-Luther-Str. 12</a:t>
            </a:r>
          </a:p>
          <a:p>
            <a:r>
              <a:rPr lang="de-DE" sz="2200" dirty="0"/>
              <a:t>66111 Saarbrücken</a:t>
            </a:r>
          </a:p>
          <a:p>
            <a:r>
              <a:rPr lang="de-DE" sz="2200" dirty="0"/>
              <a:t>Tel. 0681/398684</a:t>
            </a:r>
          </a:p>
          <a:p>
            <a:r>
              <a:rPr lang="de-DE" sz="2200" dirty="0"/>
              <a:t>E-Mail: </a:t>
            </a:r>
            <a:r>
              <a:rPr lang="de-DE" sz="2200" dirty="0">
                <a:hlinkClick r:id="rId2"/>
              </a:rPr>
              <a:t>coasscitsaar@saarmail.de</a:t>
            </a:r>
            <a:endParaRPr lang="de-DE" sz="2200" dirty="0"/>
          </a:p>
          <a:p>
            <a:r>
              <a:rPr lang="de-DE" sz="2200"/>
              <a:t>Web: </a:t>
            </a:r>
            <a:r>
              <a:rPr lang="de-DE" sz="2200" dirty="0">
                <a:hlinkClick r:id="rId3"/>
              </a:rPr>
              <a:t>www.coasscitsaar.de</a:t>
            </a:r>
            <a:endParaRPr lang="de-DE" sz="2200" dirty="0">
              <a:cs typeface="Calibri" panose="020F0502020204030204"/>
            </a:endParaRPr>
          </a:p>
          <a:p>
            <a:endParaRPr lang="de-DE" sz="2200" dirty="0">
              <a:cs typeface="Calibri" panose="020F0502020204030204"/>
            </a:endParaRPr>
          </a:p>
          <a:p>
            <a:r>
              <a:rPr lang="de-DE" sz="2200">
                <a:cs typeface="Calibri" panose="020F0502020204030204"/>
              </a:rPr>
              <a:t>A cura/Hrg. Laura </a:t>
            </a:r>
            <a:r>
              <a:rPr lang="de-DE" sz="2200" err="1">
                <a:cs typeface="Calibri" panose="020F0502020204030204"/>
              </a:rPr>
              <a:t>Fabrizia</a:t>
            </a:r>
            <a:r>
              <a:rPr lang="de-DE" sz="2200">
                <a:cs typeface="Calibri" panose="020F0502020204030204"/>
              </a:rPr>
              <a:t> </a:t>
            </a:r>
            <a:r>
              <a:rPr lang="de-DE" sz="2200" err="1">
                <a:cs typeface="Calibri" panose="020F0502020204030204"/>
              </a:rPr>
              <a:t>Pettinari</a:t>
            </a:r>
            <a:endParaRPr lang="de-DE" sz="2200">
              <a:cs typeface="Calibri" panose="020F0502020204030204"/>
            </a:endParaRPr>
          </a:p>
          <a:p>
            <a:endParaRPr lang="de-DE" sz="2200" dirty="0">
              <a:cs typeface="Calibri" panose="020F0502020204030204"/>
            </a:endParaRPr>
          </a:p>
        </p:txBody>
      </p:sp>
      <p:pic>
        <p:nvPicPr>
          <p:cNvPr id="6" name="Grafik 5" descr="Ein Bild, das Text, Schild, Teller, ClipArt enthält.&#10;&#10;Automatisch generierte Beschreibung">
            <a:extLst>
              <a:ext uri="{FF2B5EF4-FFF2-40B4-BE49-F238E27FC236}">
                <a16:creationId xmlns:a16="http://schemas.microsoft.com/office/drawing/2014/main" id="{A5349DC8-FD3A-4FC0-966A-751DF2537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488" y="274429"/>
            <a:ext cx="3886555" cy="93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7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ch">
  <a:themeElements>
    <a:clrScheme name="Organisch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rganisc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77FBEACF0DCC419FB7A5233F4C6298" ma:contentTypeVersion="8" ma:contentTypeDescription="Ein neues Dokument erstellen." ma:contentTypeScope="" ma:versionID="d6b41fd5e01ea92a7651c3af1bcba2d0">
  <xsd:schema xmlns:xsd="http://www.w3.org/2001/XMLSchema" xmlns:xs="http://www.w3.org/2001/XMLSchema" xmlns:p="http://schemas.microsoft.com/office/2006/metadata/properties" xmlns:ns2="fad12c8b-0e85-4588-acbb-a909933f66b5" targetNamespace="http://schemas.microsoft.com/office/2006/metadata/properties" ma:root="true" ma:fieldsID="f58695c9f99cad7f45f032b2daa12166" ns2:_="">
    <xsd:import namespace="fad12c8b-0e85-4588-acbb-a909933f66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12c8b-0e85-4588-acbb-a909933f66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4644F7-42BD-444A-B1CA-F843E943502F}">
  <ds:schemaRefs>
    <ds:schemaRef ds:uri="http://www.w3.org/XML/1998/namespace"/>
    <ds:schemaRef ds:uri="http://schemas.microsoft.com/office/2006/documentManagement/types"/>
    <ds:schemaRef ds:uri="http://purl.org/dc/dcmitype/"/>
    <ds:schemaRef ds:uri="e45e1800-77c8-4333-9970-92ecb3b5c2ab"/>
    <ds:schemaRef ds:uri="http://purl.org/dc/terms/"/>
    <ds:schemaRef ds:uri="http://schemas.microsoft.com/office/2006/metadata/properties"/>
    <ds:schemaRef ds:uri="http://purl.org/dc/elements/1.1/"/>
    <ds:schemaRef ds:uri="2e681e80-53db-49c3-93ab-389b868670ba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45980AB-F353-4713-AAE0-6E5C9E4316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F2642D-0396-450C-AAB5-04E65E385AAE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404</Words>
  <Application>Microsoft Office PowerPoint</Application>
  <PresentationFormat>Breitbild</PresentationFormat>
  <Paragraphs>36</Paragraphs>
  <Slides>13</Slides>
  <Notes>0</Notes>
  <HiddenSlides>0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Organisch</vt:lpstr>
      <vt:lpstr>La scuola d´italiano in Minecraft</vt:lpstr>
      <vt:lpstr>La scuola d´Italiano in Minecraft</vt:lpstr>
      <vt:lpstr>La scuola d´Italiano in Minecraft</vt:lpstr>
      <vt:lpstr>La scuola d´Italiano in Minecraft</vt:lpstr>
      <vt:lpstr>La scuola d´Italiano in Minecraft</vt:lpstr>
      <vt:lpstr>Der Klassenraum</vt:lpstr>
      <vt:lpstr>La scuola d´Italiano in Minecraft</vt:lpstr>
      <vt:lpstr>Io mi presento - Ich stelle mich vor</vt:lpstr>
      <vt:lpstr>La scuola d´Italiano in Minecraft</vt:lpstr>
      <vt:lpstr>Lernmittel: Buch und Feder!</vt:lpstr>
      <vt:lpstr>La scuola d´Italiano in Minecraft</vt:lpstr>
      <vt:lpstr>La scuola d´Italiano in Minecraft</vt:lpstr>
      <vt:lpstr>La scuola d´Italiano in Minecraft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scuola d´italiano in Minecraft</dc:title>
  <dc:creator>Rolando Pettinari</dc:creator>
  <cp:lastModifiedBy>Microsoft Office User</cp:lastModifiedBy>
  <cp:revision>36</cp:revision>
  <dcterms:created xsi:type="dcterms:W3CDTF">2022-03-14T13:53:03Z</dcterms:created>
  <dcterms:modified xsi:type="dcterms:W3CDTF">2022-03-28T13:35:48Z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0x0101001177FBEACF0DCC419FB7A5233F4C6298</vt:lpwstr>
  </property>
</Properties>
</file>